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5" r:id="rId2"/>
  </p:sldMasterIdLst>
  <p:sldIdLst>
    <p:sldId id="256" r:id="rId3"/>
    <p:sldId id="2147375369" r:id="rId4"/>
    <p:sldId id="257" r:id="rId5"/>
    <p:sldId id="2147375387" r:id="rId6"/>
    <p:sldId id="2147375388" r:id="rId7"/>
    <p:sldId id="2147375389" r:id="rId8"/>
    <p:sldId id="607" r:id="rId9"/>
    <p:sldId id="2147375392" r:id="rId10"/>
    <p:sldId id="608" r:id="rId11"/>
    <p:sldId id="2147375393" r:id="rId12"/>
    <p:sldId id="606" r:id="rId13"/>
    <p:sldId id="644" r:id="rId14"/>
    <p:sldId id="21473753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66" y="60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10/14/2024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hyperlink" Target="https://python.langchain.com/docs/integrations/text_embedding/" TargetMode="External"/><Relationship Id="rId2" Type="http://schemas.openxmlformats.org/officeDocument/2006/relationships/hyperlink" Target="https://python.langchain.com/docs/integrations/document_loaders/" TargetMode="External"/><Relationship Id="rId1" Type="http://schemas.openxmlformats.org/officeDocument/2006/relationships/slideLayout" Target="../slideLayouts/slideLayout30.xml"/><Relationship Id="rId5" Type="http://schemas.openxmlformats.org/officeDocument/2006/relationships/image" Target="../media/image24.png"/><Relationship Id="rId4" Type="http://schemas.openxmlformats.org/officeDocument/2006/relationships/hyperlink" Target="https://python.langchain.com/docs/integrations/vectorstore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30.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Data Ingestion</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AC74D17-95C5-A717-D6CA-A2D0EF11191D}"/>
            </a:ext>
          </a:extLst>
        </p:cNvPr>
        <p:cNvGrpSpPr/>
        <p:nvPr/>
      </p:nvGrpSpPr>
      <p:grpSpPr>
        <a:xfrm>
          <a:off x="0" y="0"/>
          <a:ext cx="0" cy="0"/>
          <a:chOff x="0" y="0"/>
          <a:chExt cx="0" cy="0"/>
        </a:xfrm>
      </p:grpSpPr>
      <p:sp>
        <p:nvSpPr>
          <p:cNvPr id="7" name="Text Placeholder 6">
            <a:extLst>
              <a:ext uri="{FF2B5EF4-FFF2-40B4-BE49-F238E27FC236}">
                <a16:creationId xmlns:a16="http://schemas.microsoft.com/office/drawing/2014/main" id="{23A574C4-895F-3C98-41BF-86E2300CA704}"/>
              </a:ext>
            </a:extLst>
          </p:cNvPr>
          <p:cNvSpPr>
            <a:spLocks noGrp="1"/>
          </p:cNvSpPr>
          <p:nvPr>
            <p:ph type="body" sz="quarter" idx="28"/>
          </p:nvPr>
        </p:nvSpPr>
        <p:spPr/>
        <p:txBody>
          <a:bodyPr/>
          <a:lstStyle/>
          <a:p>
            <a:r>
              <a:rPr lang="en-US" dirty="0"/>
              <a:t>Chunking Data</a:t>
            </a:r>
          </a:p>
        </p:txBody>
      </p:sp>
      <p:sp>
        <p:nvSpPr>
          <p:cNvPr id="9" name="Text Placeholder 8">
            <a:extLst>
              <a:ext uri="{FF2B5EF4-FFF2-40B4-BE49-F238E27FC236}">
                <a16:creationId xmlns:a16="http://schemas.microsoft.com/office/drawing/2014/main" id="{B229C1E4-4C7F-9919-99AE-DD227DEE143B}"/>
              </a:ext>
            </a:extLst>
          </p:cNvPr>
          <p:cNvSpPr>
            <a:spLocks noGrp="1"/>
          </p:cNvSpPr>
          <p:nvPr>
            <p:ph type="body" sz="quarter" idx="30"/>
          </p:nvPr>
        </p:nvSpPr>
        <p:spPr>
          <a:xfrm>
            <a:off x="269299" y="1626662"/>
            <a:ext cx="11448040" cy="3709988"/>
          </a:xfrm>
        </p:spPr>
        <p:txBody>
          <a:bodyPr/>
          <a:lstStyle/>
          <a:p>
            <a:r>
              <a:rPr lang="en-US" b="1" dirty="0"/>
              <a:t>Captures Broader Context</a:t>
            </a:r>
            <a:r>
              <a:rPr lang="en-US" dirty="0"/>
              <a:t>: Chunking with windows ensures the model understands surrounding context, improving semantic search accuracy.</a:t>
            </a:r>
          </a:p>
          <a:p>
            <a:r>
              <a:rPr lang="en-US" b="1" dirty="0"/>
              <a:t>Preserves Critical Information</a:t>
            </a:r>
            <a:r>
              <a:rPr lang="en-US" dirty="0"/>
              <a:t>: Using overlapping strides prevents losing important data at chunk boundaries.</a:t>
            </a:r>
          </a:p>
          <a:p>
            <a:r>
              <a:rPr lang="en-US" b="1" dirty="0"/>
              <a:t>Optimizes Embedding Creation</a:t>
            </a:r>
            <a:r>
              <a:rPr lang="en-US" dirty="0"/>
              <a:t>: Smaller, well-chunked sections enable more accurate and relevant semantic search results.</a:t>
            </a:r>
          </a:p>
          <a:p>
            <a:r>
              <a:rPr lang="en-US" b="1" dirty="0"/>
              <a:t>Handles Long Documents Efficiently</a:t>
            </a:r>
            <a:r>
              <a:rPr lang="en-US" dirty="0"/>
              <a:t>: Breaks large texts into manageable pieces, fitting within model limits while preserving meaning.</a:t>
            </a:r>
          </a:p>
          <a:p>
            <a:r>
              <a:rPr lang="en-US" b="1" dirty="0"/>
              <a:t>Improves Performance</a:t>
            </a:r>
            <a:r>
              <a:rPr lang="en-US" dirty="0"/>
              <a:t>: Reduces memory usage and processing overhead by working with smaller portions of text.</a:t>
            </a:r>
          </a:p>
          <a:p>
            <a:endParaRPr lang="en-US" dirty="0"/>
          </a:p>
        </p:txBody>
      </p:sp>
      <p:pic>
        <p:nvPicPr>
          <p:cNvPr id="3" name="Picture 2">
            <a:extLst>
              <a:ext uri="{FF2B5EF4-FFF2-40B4-BE49-F238E27FC236}">
                <a16:creationId xmlns:a16="http://schemas.microsoft.com/office/drawing/2014/main" id="{07CA016E-FFE8-1E7D-4CDD-F40426874391}"/>
              </a:ext>
            </a:extLst>
          </p:cNvPr>
          <p:cNvPicPr>
            <a:picLocks noChangeAspect="1"/>
          </p:cNvPicPr>
          <p:nvPr/>
        </p:nvPicPr>
        <p:blipFill>
          <a:blip r:embed="rId2">
            <a:lum bright="70000" contrast="-70000"/>
          </a:blip>
          <a:stretch>
            <a:fillRect/>
          </a:stretch>
        </p:blipFill>
        <p:spPr>
          <a:xfrm>
            <a:off x="11315831" y="458433"/>
            <a:ext cx="512108" cy="512108"/>
          </a:xfrm>
          <a:prstGeom prst="rect">
            <a:avLst/>
          </a:prstGeom>
          <a:noFill/>
          <a:ln>
            <a:noFill/>
          </a:ln>
        </p:spPr>
      </p:pic>
      <p:sp>
        <p:nvSpPr>
          <p:cNvPr id="6" name="Title 1">
            <a:extLst>
              <a:ext uri="{FF2B5EF4-FFF2-40B4-BE49-F238E27FC236}">
                <a16:creationId xmlns:a16="http://schemas.microsoft.com/office/drawing/2014/main" id="{227C742A-3DD2-C514-637C-E756A88B4B6E}"/>
              </a:ext>
            </a:extLst>
          </p:cNvPr>
          <p:cNvSpPr txBox="1">
            <a:spLocks/>
          </p:cNvSpPr>
          <p:nvPr/>
        </p:nvSpPr>
        <p:spPr>
          <a:xfrm>
            <a:off x="1527862" y="620981"/>
            <a:ext cx="10044023" cy="877729"/>
          </a:xfrm>
          <a:prstGeom prst="rect">
            <a:avLst/>
          </a:prstGeom>
        </p:spPr>
        <p:txBody>
          <a:bodyPr vert="horz" lIns="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2000" dirty="0"/>
              <a:t>Window &amp; Stride how it helps sematic searching</a:t>
            </a:r>
          </a:p>
        </p:txBody>
      </p:sp>
    </p:spTree>
    <p:extLst>
      <p:ext uri="{BB962C8B-B14F-4D97-AF65-F5344CB8AC3E}">
        <p14:creationId xmlns:p14="http://schemas.microsoft.com/office/powerpoint/2010/main" val="28505786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F11D87-5EC8-9361-7B82-9E55DEEB4A57}"/>
              </a:ext>
            </a:extLst>
          </p:cNvPr>
          <p:cNvSpPr>
            <a:spLocks noGrp="1"/>
          </p:cNvSpPr>
          <p:nvPr>
            <p:ph type="title"/>
          </p:nvPr>
        </p:nvSpPr>
        <p:spPr/>
        <p:txBody>
          <a:bodyPr/>
          <a:lstStyle/>
          <a:p>
            <a:r>
              <a:rPr lang="en-US" dirty="0"/>
              <a:t>LangChain Framework for Data Ingestion</a:t>
            </a:r>
          </a:p>
        </p:txBody>
      </p:sp>
      <p:sp>
        <p:nvSpPr>
          <p:cNvPr id="2" name="Text Placeholder 1">
            <a:extLst>
              <a:ext uri="{FF2B5EF4-FFF2-40B4-BE49-F238E27FC236}">
                <a16:creationId xmlns:a16="http://schemas.microsoft.com/office/drawing/2014/main" id="{AC417025-4FF5-6215-E7FD-9F69BE1C09C7}"/>
              </a:ext>
            </a:extLst>
          </p:cNvPr>
          <p:cNvSpPr>
            <a:spLocks noGrp="1"/>
          </p:cNvSpPr>
          <p:nvPr>
            <p:ph idx="1"/>
          </p:nvPr>
        </p:nvSpPr>
        <p:spPr/>
        <p:txBody>
          <a:bodyPr/>
          <a:lstStyle/>
          <a:p>
            <a:pPr marL="0" indent="0">
              <a:buNone/>
            </a:pPr>
            <a:r>
              <a:rPr lang="en-US" dirty="0">
                <a:hlinkClick r:id="rId2">
                  <a:extLst>
                    <a:ext uri="{A12FA001-AC4F-418D-AE19-62706E023703}">
                      <ahyp:hlinkClr xmlns:ahyp="http://schemas.microsoft.com/office/drawing/2018/hyperlinkcolor" val="tx"/>
                    </a:ext>
                  </a:extLst>
                </a:hlinkClick>
              </a:rPr>
              <a:t>LangChain Document Loaders</a:t>
            </a:r>
            <a:endParaRPr lang="en-US" dirty="0"/>
          </a:p>
          <a:p>
            <a:endParaRPr lang="en-US" dirty="0"/>
          </a:p>
        </p:txBody>
      </p:sp>
      <p:sp>
        <p:nvSpPr>
          <p:cNvPr id="3" name="Text Placeholder 2">
            <a:extLst>
              <a:ext uri="{FF2B5EF4-FFF2-40B4-BE49-F238E27FC236}">
                <a16:creationId xmlns:a16="http://schemas.microsoft.com/office/drawing/2014/main" id="{C3FB254D-4865-0394-FA1C-443534B0FC1A}"/>
              </a:ext>
            </a:extLst>
          </p:cNvPr>
          <p:cNvSpPr>
            <a:spLocks noGrp="1"/>
          </p:cNvSpPr>
          <p:nvPr>
            <p:ph type="body" sz="quarter" idx="4294967295"/>
          </p:nvPr>
        </p:nvSpPr>
        <p:spPr>
          <a:xfrm>
            <a:off x="3434152" y="3891300"/>
            <a:ext cx="4440237" cy="1084262"/>
          </a:xfrm>
        </p:spPr>
        <p:txBody>
          <a:bodyPr/>
          <a:lstStyle/>
          <a:p>
            <a:pPr marL="0" indent="0">
              <a:buNone/>
            </a:pPr>
            <a:r>
              <a:rPr lang="en-US" dirty="0">
                <a:hlinkClick r:id="rId3">
                  <a:extLst>
                    <a:ext uri="{A12FA001-AC4F-418D-AE19-62706E023703}">
                      <ahyp:hlinkClr xmlns:ahyp="http://schemas.microsoft.com/office/drawing/2018/hyperlinkcolor" val="tx"/>
                    </a:ext>
                  </a:extLst>
                </a:hlinkClick>
              </a:rPr>
              <a:t>LangChain Embedding Models</a:t>
            </a:r>
            <a:endParaRPr lang="en-US" dirty="0"/>
          </a:p>
          <a:p>
            <a:endParaRPr lang="en-US" dirty="0"/>
          </a:p>
        </p:txBody>
      </p:sp>
      <p:sp>
        <p:nvSpPr>
          <p:cNvPr id="4" name="Text Placeholder 3">
            <a:extLst>
              <a:ext uri="{FF2B5EF4-FFF2-40B4-BE49-F238E27FC236}">
                <a16:creationId xmlns:a16="http://schemas.microsoft.com/office/drawing/2014/main" id="{BB3580E4-1EAF-4ABC-9104-732639190018}"/>
              </a:ext>
            </a:extLst>
          </p:cNvPr>
          <p:cNvSpPr>
            <a:spLocks noGrp="1"/>
          </p:cNvSpPr>
          <p:nvPr>
            <p:ph type="body" sz="quarter" idx="4294967295"/>
          </p:nvPr>
        </p:nvSpPr>
        <p:spPr>
          <a:xfrm>
            <a:off x="6594228" y="1177366"/>
            <a:ext cx="4440237" cy="1084262"/>
          </a:xfrm>
        </p:spPr>
        <p:txBody>
          <a:bodyPr/>
          <a:lstStyle/>
          <a:p>
            <a:pPr marL="0" indent="0">
              <a:buNone/>
            </a:pPr>
            <a:r>
              <a:rPr lang="en-US" dirty="0">
                <a:hlinkClick r:id="rId4">
                  <a:extLst>
                    <a:ext uri="{A12FA001-AC4F-418D-AE19-62706E023703}">
                      <ahyp:hlinkClr xmlns:ahyp="http://schemas.microsoft.com/office/drawing/2018/hyperlinkcolor" val="tx"/>
                    </a:ext>
                  </a:extLst>
                </a:hlinkClick>
              </a:rPr>
              <a:t>LangChain </a:t>
            </a:r>
            <a:r>
              <a:rPr lang="en-US" dirty="0" err="1">
                <a:hlinkClick r:id="rId4">
                  <a:extLst>
                    <a:ext uri="{A12FA001-AC4F-418D-AE19-62706E023703}">
                      <ahyp:hlinkClr xmlns:ahyp="http://schemas.microsoft.com/office/drawing/2018/hyperlinkcolor" val="tx"/>
                    </a:ext>
                  </a:extLst>
                </a:hlinkClick>
              </a:rPr>
              <a:t>Vectorstores</a:t>
            </a:r>
            <a:endParaRPr lang="en-US" dirty="0"/>
          </a:p>
          <a:p>
            <a:endParaRPr lang="en-US" dirty="0"/>
          </a:p>
        </p:txBody>
      </p:sp>
      <p:pic>
        <p:nvPicPr>
          <p:cNvPr id="6" name="Picture 5">
            <a:extLst>
              <a:ext uri="{FF2B5EF4-FFF2-40B4-BE49-F238E27FC236}">
                <a16:creationId xmlns:a16="http://schemas.microsoft.com/office/drawing/2014/main" id="{B95440E4-E0F9-B68E-E2F5-2A5157112748}"/>
              </a:ext>
            </a:extLst>
          </p:cNvPr>
          <p:cNvPicPr>
            <a:picLocks noChangeAspect="1"/>
          </p:cNvPicPr>
          <p:nvPr/>
        </p:nvPicPr>
        <p:blipFill>
          <a:blip r:embed="rId5"/>
          <a:stretch>
            <a:fillRect/>
          </a:stretch>
        </p:blipFill>
        <p:spPr>
          <a:xfrm>
            <a:off x="11478746" y="168928"/>
            <a:ext cx="512108" cy="512108"/>
          </a:xfrm>
          <a:prstGeom prst="rect">
            <a:avLst/>
          </a:prstGeom>
        </p:spPr>
      </p:pic>
      <p:sp>
        <p:nvSpPr>
          <p:cNvPr id="9" name="TextBox 8">
            <a:extLst>
              <a:ext uri="{FF2B5EF4-FFF2-40B4-BE49-F238E27FC236}">
                <a16:creationId xmlns:a16="http://schemas.microsoft.com/office/drawing/2014/main" id="{486B7E97-941F-F88D-B470-BBAA2FE428C5}"/>
              </a:ext>
            </a:extLst>
          </p:cNvPr>
          <p:cNvSpPr txBox="1"/>
          <p:nvPr/>
        </p:nvSpPr>
        <p:spPr>
          <a:xfrm>
            <a:off x="685800" y="1720405"/>
            <a:ext cx="4083148" cy="954107"/>
          </a:xfrm>
          <a:prstGeom prst="rect">
            <a:avLst/>
          </a:prstGeom>
          <a:noFill/>
        </p:spPr>
        <p:txBody>
          <a:bodyPr wrap="square">
            <a:spAutoFit/>
          </a:bodyPr>
          <a:lstStyle/>
          <a:p>
            <a:r>
              <a:rPr lang="en-US" sz="1400" dirty="0"/>
              <a:t>These classes load Document objects. LangChain has hundreds of integrations with various data sources to load data from: Slack, Notion, Google Drive, etc.</a:t>
            </a:r>
          </a:p>
        </p:txBody>
      </p:sp>
      <p:sp>
        <p:nvSpPr>
          <p:cNvPr id="11" name="TextBox 10">
            <a:extLst>
              <a:ext uri="{FF2B5EF4-FFF2-40B4-BE49-F238E27FC236}">
                <a16:creationId xmlns:a16="http://schemas.microsoft.com/office/drawing/2014/main" id="{9235233D-8F8C-6628-C710-2A157514DEEC}"/>
              </a:ext>
            </a:extLst>
          </p:cNvPr>
          <p:cNvSpPr txBox="1"/>
          <p:nvPr/>
        </p:nvSpPr>
        <p:spPr>
          <a:xfrm>
            <a:off x="6668086" y="1679400"/>
            <a:ext cx="5520626" cy="1600438"/>
          </a:xfrm>
          <a:prstGeom prst="rect">
            <a:avLst/>
          </a:prstGeom>
          <a:noFill/>
        </p:spPr>
        <p:txBody>
          <a:bodyPr wrap="square">
            <a:spAutoFit/>
          </a:bodyPr>
          <a:lstStyle/>
          <a:p>
            <a:r>
              <a:rPr lang="en-US" sz="1400" dirty="0"/>
              <a:t>One of the most common ways to store and search over unstructured data is to embed it and store the resulting embedding vectors, and then at query time to embed the unstructured query and retrieve the embedding vectors that are 'most similar' to the embedded query. A vector store takes care of storing embedded data and performing vector search for you.</a:t>
            </a:r>
          </a:p>
        </p:txBody>
      </p:sp>
      <p:sp>
        <p:nvSpPr>
          <p:cNvPr id="13" name="TextBox 12">
            <a:extLst>
              <a:ext uri="{FF2B5EF4-FFF2-40B4-BE49-F238E27FC236}">
                <a16:creationId xmlns:a16="http://schemas.microsoft.com/office/drawing/2014/main" id="{8A785B50-16A8-A75C-0D3B-C45432012695}"/>
              </a:ext>
            </a:extLst>
          </p:cNvPr>
          <p:cNvSpPr txBox="1"/>
          <p:nvPr/>
        </p:nvSpPr>
        <p:spPr>
          <a:xfrm>
            <a:off x="3434152" y="4433431"/>
            <a:ext cx="5391566" cy="954107"/>
          </a:xfrm>
          <a:prstGeom prst="rect">
            <a:avLst/>
          </a:prstGeom>
          <a:noFill/>
        </p:spPr>
        <p:txBody>
          <a:bodyPr wrap="square">
            <a:spAutoFit/>
          </a:bodyPr>
          <a:lstStyle/>
          <a:p>
            <a:r>
              <a:rPr lang="en-US" sz="1400" dirty="0"/>
              <a:t>Embedding models create a vector representation of a piece of text.</a:t>
            </a:r>
          </a:p>
          <a:p>
            <a:endParaRPr lang="en-US" sz="1400" dirty="0"/>
          </a:p>
          <a:p>
            <a:r>
              <a:rPr lang="en-US" sz="1400" dirty="0"/>
              <a:t>LangChain supports 30+ embedding models </a:t>
            </a:r>
          </a:p>
        </p:txBody>
      </p:sp>
    </p:spTree>
    <p:extLst>
      <p:ext uri="{BB962C8B-B14F-4D97-AF65-F5344CB8AC3E}">
        <p14:creationId xmlns:p14="http://schemas.microsoft.com/office/powerpoint/2010/main" val="19112661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AEE5AA-8032-607E-41A3-DA4DC685A5D8}"/>
              </a:ext>
            </a:extLst>
          </p:cNvPr>
          <p:cNvSpPr>
            <a:spLocks noGrp="1"/>
          </p:cNvSpPr>
          <p:nvPr>
            <p:ph type="body" sz="quarter" idx="22"/>
          </p:nvPr>
        </p:nvSpPr>
        <p:spPr/>
        <p:txBody>
          <a:bodyPr/>
          <a:lstStyle/>
          <a:p>
            <a:r>
              <a:rPr lang="en-US" dirty="0"/>
              <a:t>Q&amp;A</a:t>
            </a:r>
          </a:p>
        </p:txBody>
      </p:sp>
      <p:sp>
        <p:nvSpPr>
          <p:cNvPr id="8" name="Text Placeholder 7">
            <a:extLst>
              <a:ext uri="{FF2B5EF4-FFF2-40B4-BE49-F238E27FC236}">
                <a16:creationId xmlns:a16="http://schemas.microsoft.com/office/drawing/2014/main" id="{A40A9DDE-FD1C-887D-6190-70CD277D63F7}"/>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BFCF71AF-9AAC-ACFA-12F8-63BC3032017B}"/>
              </a:ext>
            </a:extLst>
          </p:cNvPr>
          <p:cNvSpPr>
            <a:spLocks noGrp="1"/>
          </p:cNvSpPr>
          <p:nvPr>
            <p:ph type="body" sz="quarter" idx="24"/>
          </p:nvPr>
        </p:nvSpPr>
        <p:spPr/>
        <p:txBody>
          <a:bodyPr/>
          <a:lstStyle/>
          <a:p>
            <a:endParaRPr lang="en-US"/>
          </a:p>
        </p:txBody>
      </p:sp>
      <p:sp>
        <p:nvSpPr>
          <p:cNvPr id="5" name="Footer Placeholder 4">
            <a:extLst>
              <a:ext uri="{FF2B5EF4-FFF2-40B4-BE49-F238E27FC236}">
                <a16:creationId xmlns:a16="http://schemas.microsoft.com/office/drawing/2014/main" id="{ED0695BC-F0F7-4534-1C19-7252E34C5CD6}"/>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5AFE9C-9BAF-6A35-E8C1-92E7C8E2CADC}"/>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12</a:t>
            </a:fld>
            <a:endParaRPr lang="en-US"/>
          </a:p>
        </p:txBody>
      </p:sp>
    </p:spTree>
    <p:extLst>
      <p:ext uri="{BB962C8B-B14F-4D97-AF65-F5344CB8AC3E}">
        <p14:creationId xmlns:p14="http://schemas.microsoft.com/office/powerpoint/2010/main" val="316518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&lt;&lt;Docker instructions – if </a:t>
            </a:r>
            <a:r>
              <a:rPr lang="fr-FR" sz="1400" b="0" dirty="0" err="1">
                <a:effectLst/>
                <a:latin typeface="Aptos Mono" panose="020B0009020202020204" pitchFamily="49" charset="0"/>
              </a:rPr>
              <a:t>needed</a:t>
            </a:r>
            <a:r>
              <a:rPr lang="fr-FR" sz="1400" dirty="0">
                <a:latin typeface="Aptos Mono" panose="020B0009020202020204" pitchFamily="49" charset="0"/>
              </a:rPr>
              <a:t>&gt;&gt;</a:t>
            </a:r>
            <a:endParaRPr lang="fr-FR" sz="1400" b="0" dirty="0">
              <a:effectLst/>
              <a:latin typeface="Aptos Mono" panose="020B0009020202020204" pitchFamily="49" charset="0"/>
            </a:endParaRP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/02-</a:t>
            </a:r>
            <a:r>
              <a:rPr lang="fr-FR" sz="1400" dirty="0">
                <a:latin typeface="Aptos Mono" panose="020B0009020202020204" pitchFamily="49" charset="0"/>
              </a:rPr>
              <a:t>data-ingestion</a:t>
            </a:r>
            <a:endParaRPr lang="fr-FR" sz="1400" b="0" dirty="0">
              <a:effectLst/>
              <a:latin typeface="Aptos Mono" panose="020B000902020202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08401D-B2E2-BC47-9595-2365DB39453A}"/>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3" name="Table Placeholder 2">
            <a:extLst>
              <a:ext uri="{FF2B5EF4-FFF2-40B4-BE49-F238E27FC236}">
                <a16:creationId xmlns:a16="http://schemas.microsoft.com/office/drawing/2014/main" id="{E65780DB-13DA-E624-5EF4-DB68E6B80499}"/>
              </a:ext>
            </a:extLst>
          </p:cNvPr>
          <p:cNvSpPr>
            <a:spLocks noGrp="1"/>
          </p:cNvSpPr>
          <p:nvPr>
            <p:ph type="tbl" sz="quarter" idx="13"/>
          </p:nvPr>
        </p:nvSpPr>
        <p:spPr/>
        <p:txBody>
          <a:bodyPr/>
          <a:lstStyle/>
          <a:p>
            <a:r>
              <a:rPr lang="en-US" dirty="0"/>
              <a:t>Data Ingestion</a:t>
            </a:r>
          </a:p>
          <a:p>
            <a:r>
              <a:rPr lang="en-US" dirty="0"/>
              <a:t>Semantic Search</a:t>
            </a:r>
          </a:p>
          <a:p>
            <a:r>
              <a:rPr lang="en-US" dirty="0"/>
              <a:t>Chunk Data</a:t>
            </a:r>
          </a:p>
          <a:p>
            <a:r>
              <a:rPr lang="en-US" dirty="0"/>
              <a:t>Embeddings</a:t>
            </a:r>
          </a:p>
        </p:txBody>
      </p:sp>
      <p:sp>
        <p:nvSpPr>
          <p:cNvPr id="4" name="Footer Placeholder 3">
            <a:extLst>
              <a:ext uri="{FF2B5EF4-FFF2-40B4-BE49-F238E27FC236}">
                <a16:creationId xmlns:a16="http://schemas.microsoft.com/office/drawing/2014/main" id="{60154E95-CE7E-E907-5295-8CD0E1EF9DE6}"/>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258303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Ingestion - Why</a:t>
            </a:r>
            <a:endParaRPr dirty="0"/>
          </a:p>
        </p:txBody>
      </p:sp>
      <p:sp>
        <p:nvSpPr>
          <p:cNvPr id="3" name="Content Placeholder 2"/>
          <p:cNvSpPr>
            <a:spLocks noGrp="1"/>
          </p:cNvSpPr>
          <p:nvPr>
            <p:ph idx="1"/>
          </p:nvPr>
        </p:nvSpPr>
        <p:spPr/>
        <p:txBody>
          <a:bodyPr>
            <a:normAutofit/>
          </a:bodyPr>
          <a:lstStyle/>
          <a:p>
            <a:pPr marL="0" indent="0">
              <a:buNone/>
            </a:pPr>
            <a:r>
              <a:rPr lang="en-US" dirty="0"/>
              <a:t>Challenges in Making Corporate AI Truly Intelligent</a:t>
            </a:r>
          </a:p>
          <a:p>
            <a:pPr marL="0" indent="0">
              <a:buNone/>
            </a:pPr>
            <a:endParaRPr lang="en-US" dirty="0"/>
          </a:p>
          <a:p>
            <a:r>
              <a:rPr lang="en-US" dirty="0"/>
              <a:t>LLMs are trained offline on a massive corpus of internet data, books, and other information and are unaware of events after training</a:t>
            </a:r>
          </a:p>
          <a:p>
            <a:r>
              <a:rPr lang="en-US" dirty="0"/>
              <a:t>LLMs do not know your business’s proprietary information</a:t>
            </a:r>
          </a:p>
        </p:txBody>
      </p:sp>
      <p:pic>
        <p:nvPicPr>
          <p:cNvPr id="7" name="Picture 6">
            <a:extLst>
              <a:ext uri="{FF2B5EF4-FFF2-40B4-BE49-F238E27FC236}">
                <a16:creationId xmlns:a16="http://schemas.microsoft.com/office/drawing/2014/main" id="{9DAC7738-A88D-1C5B-A222-D8BB3E0F1E83}"/>
              </a:ext>
            </a:extLst>
          </p:cNvPr>
          <p:cNvPicPr>
            <a:picLocks noChangeAspect="1"/>
          </p:cNvPicPr>
          <p:nvPr/>
        </p:nvPicPr>
        <p:blipFill>
          <a:blip r:embed="rId2"/>
          <a:stretch>
            <a:fillRect/>
          </a:stretch>
        </p:blipFill>
        <p:spPr>
          <a:xfrm>
            <a:off x="10933363" y="289675"/>
            <a:ext cx="512108" cy="5121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iceberg in the water&#10;&#10;Description automatically generated">
            <a:extLst>
              <a:ext uri="{FF2B5EF4-FFF2-40B4-BE49-F238E27FC236}">
                <a16:creationId xmlns:a16="http://schemas.microsoft.com/office/drawing/2014/main" id="{48B17069-B769-DD05-8068-BB07F206CD04}"/>
              </a:ext>
            </a:extLst>
          </p:cNvPr>
          <p:cNvPicPr>
            <a:picLocks noChangeAspect="1"/>
          </p:cNvPicPr>
          <p:nvPr/>
        </p:nvPicPr>
        <p:blipFill>
          <a:blip r:embed="rId2"/>
          <a:stretch>
            <a:fillRect/>
          </a:stretch>
        </p:blipFill>
        <p:spPr>
          <a:xfrm>
            <a:off x="0" y="0"/>
            <a:ext cx="12192000" cy="6858000"/>
          </a:xfrm>
          <a:prstGeom prst="rect">
            <a:avLst/>
          </a:prstGeom>
        </p:spPr>
      </p:pic>
      <p:sp>
        <p:nvSpPr>
          <p:cNvPr id="6" name="Right Brace 5">
            <a:extLst>
              <a:ext uri="{FF2B5EF4-FFF2-40B4-BE49-F238E27FC236}">
                <a16:creationId xmlns:a16="http://schemas.microsoft.com/office/drawing/2014/main" id="{F4A7BF6E-7DD4-1B88-57AF-DBC74A72606F}"/>
              </a:ext>
            </a:extLst>
          </p:cNvPr>
          <p:cNvSpPr/>
          <p:nvPr/>
        </p:nvSpPr>
        <p:spPr>
          <a:xfrm>
            <a:off x="7042245" y="532504"/>
            <a:ext cx="423080" cy="1541956"/>
          </a:xfrm>
          <a:prstGeom prst="rightBrace">
            <a:avLst>
              <a:gd name="adj1" fmla="val 18504"/>
              <a:gd name="adj2" fmla="val 50000"/>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Right Brace 6">
            <a:extLst>
              <a:ext uri="{FF2B5EF4-FFF2-40B4-BE49-F238E27FC236}">
                <a16:creationId xmlns:a16="http://schemas.microsoft.com/office/drawing/2014/main" id="{5B4C7987-8857-95CC-E592-C63C930D6ECC}"/>
              </a:ext>
            </a:extLst>
          </p:cNvPr>
          <p:cNvSpPr/>
          <p:nvPr/>
        </p:nvSpPr>
        <p:spPr>
          <a:xfrm>
            <a:off x="7042245" y="2292824"/>
            <a:ext cx="423080" cy="403267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7D8EA4A1-9E84-BF91-9EB2-3D0C47B581A6}"/>
              </a:ext>
            </a:extLst>
          </p:cNvPr>
          <p:cNvSpPr txBox="1"/>
          <p:nvPr/>
        </p:nvSpPr>
        <p:spPr>
          <a:xfrm>
            <a:off x="7814505" y="987918"/>
            <a:ext cx="2451312" cy="369332"/>
          </a:xfrm>
          <a:prstGeom prst="rect">
            <a:avLst/>
          </a:prstGeom>
          <a:noFill/>
        </p:spPr>
        <p:txBody>
          <a:bodyPr wrap="none" rtlCol="0">
            <a:spAutoFit/>
          </a:bodyPr>
          <a:lstStyle/>
          <a:p>
            <a:r>
              <a:rPr lang="en-US" dirty="0">
                <a:solidFill>
                  <a:schemeClr val="bg1"/>
                </a:solidFill>
                <a:latin typeface="Poppins" panose="00000500000000000000" pitchFamily="2" charset="0"/>
                <a:cs typeface="Poppins" panose="00000500000000000000" pitchFamily="2" charset="0"/>
              </a:rPr>
              <a:t>LLM Pretrained Data</a:t>
            </a:r>
          </a:p>
        </p:txBody>
      </p:sp>
      <p:sp>
        <p:nvSpPr>
          <p:cNvPr id="9" name="TextBox 8">
            <a:extLst>
              <a:ext uri="{FF2B5EF4-FFF2-40B4-BE49-F238E27FC236}">
                <a16:creationId xmlns:a16="http://schemas.microsoft.com/office/drawing/2014/main" id="{58880947-0486-1C3E-C919-1678E74D28FF}"/>
              </a:ext>
            </a:extLst>
          </p:cNvPr>
          <p:cNvSpPr txBox="1"/>
          <p:nvPr/>
        </p:nvSpPr>
        <p:spPr>
          <a:xfrm>
            <a:off x="7696669" y="93849"/>
            <a:ext cx="3719288" cy="400110"/>
          </a:xfrm>
          <a:prstGeom prst="rect">
            <a:avLst/>
          </a:prstGeom>
          <a:noFill/>
        </p:spPr>
        <p:txBody>
          <a:bodyPr wrap="none" rtlCol="0">
            <a:spAutoFit/>
          </a:bodyPr>
          <a:lstStyle/>
          <a:p>
            <a:r>
              <a:rPr lang="en-US" sz="2000" dirty="0">
                <a:solidFill>
                  <a:schemeClr val="bg1"/>
                </a:solidFill>
                <a:latin typeface="Poppins" panose="00000500000000000000" pitchFamily="2" charset="0"/>
                <a:cs typeface="Poppins" panose="00000500000000000000" pitchFamily="2" charset="0"/>
              </a:rPr>
              <a:t>Beyond Generalized Models</a:t>
            </a:r>
          </a:p>
        </p:txBody>
      </p:sp>
      <p:sp>
        <p:nvSpPr>
          <p:cNvPr id="10" name="TextBox 9">
            <a:extLst>
              <a:ext uri="{FF2B5EF4-FFF2-40B4-BE49-F238E27FC236}">
                <a16:creationId xmlns:a16="http://schemas.microsoft.com/office/drawing/2014/main" id="{52468BA7-1035-3B2D-29BD-6A04D4470E6F}"/>
              </a:ext>
            </a:extLst>
          </p:cNvPr>
          <p:cNvSpPr txBox="1"/>
          <p:nvPr/>
        </p:nvSpPr>
        <p:spPr>
          <a:xfrm>
            <a:off x="7465325" y="3847495"/>
            <a:ext cx="3427237" cy="923330"/>
          </a:xfrm>
          <a:prstGeom prst="rect">
            <a:avLst/>
          </a:prstGeom>
          <a:noFill/>
        </p:spPr>
        <p:txBody>
          <a:bodyPr wrap="square" rtlCol="0">
            <a:spAutoFit/>
          </a:bodyPr>
          <a:lstStyle/>
          <a:p>
            <a:pPr algn="ctr"/>
            <a:r>
              <a:rPr lang="en-US" dirty="0">
                <a:solidFill>
                  <a:schemeClr val="bg1"/>
                </a:solidFill>
                <a:latin typeface="Poppins" panose="00000500000000000000" pitchFamily="2" charset="0"/>
                <a:cs typeface="Poppins" panose="00000500000000000000" pitchFamily="2" charset="0"/>
              </a:rPr>
              <a:t>Specific information about your company, your products, your procedures</a:t>
            </a:r>
          </a:p>
        </p:txBody>
      </p:sp>
    </p:spTree>
    <p:extLst>
      <p:ext uri="{BB962C8B-B14F-4D97-AF65-F5344CB8AC3E}">
        <p14:creationId xmlns:p14="http://schemas.microsoft.com/office/powerpoint/2010/main" val="4163695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D5AB0-1974-4693-C112-27F564E18D89}"/>
              </a:ext>
            </a:extLst>
          </p:cNvPr>
          <p:cNvSpPr>
            <a:spLocks noGrp="1"/>
          </p:cNvSpPr>
          <p:nvPr>
            <p:ph type="title"/>
          </p:nvPr>
        </p:nvSpPr>
        <p:spPr/>
        <p:txBody>
          <a:bodyPr/>
          <a:lstStyle/>
          <a:p>
            <a:r>
              <a:rPr lang="en-US" dirty="0"/>
              <a:t>Keyword vs Semantic Search</a:t>
            </a:r>
          </a:p>
        </p:txBody>
      </p:sp>
      <p:pic>
        <p:nvPicPr>
          <p:cNvPr id="5" name="Content Placeholder 4" descr="A graph showing a comparison of keyword search&#10;&#10;Description automatically generated">
            <a:extLst>
              <a:ext uri="{FF2B5EF4-FFF2-40B4-BE49-F238E27FC236}">
                <a16:creationId xmlns:a16="http://schemas.microsoft.com/office/drawing/2014/main" id="{F43A6993-5111-D383-1BE4-3AEAA1104A06}"/>
              </a:ext>
            </a:extLst>
          </p:cNvPr>
          <p:cNvPicPr>
            <a:picLocks noGrp="1" noChangeAspect="1"/>
          </p:cNvPicPr>
          <p:nvPr>
            <p:ph idx="1"/>
          </p:nvPr>
        </p:nvPicPr>
        <p:blipFill>
          <a:blip r:embed="rId2"/>
          <a:stretch>
            <a:fillRect/>
          </a:stretch>
        </p:blipFill>
        <p:spPr>
          <a:xfrm>
            <a:off x="5706650" y="1600200"/>
            <a:ext cx="5185653" cy="3133165"/>
          </a:xfrm>
        </p:spPr>
      </p:pic>
      <p:sp>
        <p:nvSpPr>
          <p:cNvPr id="9" name="TextBox 8">
            <a:extLst>
              <a:ext uri="{FF2B5EF4-FFF2-40B4-BE49-F238E27FC236}">
                <a16:creationId xmlns:a16="http://schemas.microsoft.com/office/drawing/2014/main" id="{15691862-9C36-C891-FDA5-2155DA3AF7D9}"/>
              </a:ext>
            </a:extLst>
          </p:cNvPr>
          <p:cNvSpPr txBox="1"/>
          <p:nvPr/>
        </p:nvSpPr>
        <p:spPr>
          <a:xfrm>
            <a:off x="228358" y="1764576"/>
            <a:ext cx="5010615" cy="2862322"/>
          </a:xfrm>
          <a:prstGeom prst="rect">
            <a:avLst/>
          </a:prstGeom>
          <a:noFill/>
        </p:spPr>
        <p:txBody>
          <a:bodyPr wrap="square">
            <a:spAutoFit/>
          </a:bodyPr>
          <a:lstStyle/>
          <a:p>
            <a:r>
              <a:rPr lang="en-US" b="1" dirty="0">
                <a:latin typeface="Poppins" panose="00000500000000000000" pitchFamily="2" charset="0"/>
                <a:cs typeface="Poppins" panose="00000500000000000000" pitchFamily="2" charset="0"/>
              </a:rPr>
              <a:t>Keyword search </a:t>
            </a:r>
            <a:r>
              <a:rPr lang="en-US" dirty="0">
                <a:latin typeface="Poppins" panose="00000500000000000000" pitchFamily="2" charset="0"/>
                <a:cs typeface="Poppins" panose="00000500000000000000" pitchFamily="2" charset="0"/>
              </a:rPr>
              <a:t>is efficient but rigid and lacks contextual understanding, making it more suitable for precise, exact-word queries.</a:t>
            </a:r>
          </a:p>
          <a:p>
            <a:endParaRPr lang="en-US" dirty="0">
              <a:latin typeface="Poppins" panose="00000500000000000000" pitchFamily="2" charset="0"/>
              <a:cs typeface="Poppins" panose="00000500000000000000" pitchFamily="2" charset="0"/>
            </a:endParaRPr>
          </a:p>
          <a:p>
            <a:r>
              <a:rPr lang="en-US" b="1" dirty="0">
                <a:latin typeface="Poppins" panose="00000500000000000000" pitchFamily="2" charset="0"/>
                <a:cs typeface="Poppins" panose="00000500000000000000" pitchFamily="2" charset="0"/>
              </a:rPr>
              <a:t>Semantic search </a:t>
            </a:r>
            <a:r>
              <a:rPr lang="en-US" dirty="0">
                <a:latin typeface="Poppins" panose="00000500000000000000" pitchFamily="2" charset="0"/>
                <a:cs typeface="Poppins" panose="00000500000000000000" pitchFamily="2" charset="0"/>
              </a:rPr>
              <a:t>is flexible and understands context, providing more relevant and user-friendly results, but it requires more resources and is computationally more intensive.</a:t>
            </a:r>
          </a:p>
        </p:txBody>
      </p:sp>
      <p:sp>
        <p:nvSpPr>
          <p:cNvPr id="10" name="Rectangle 9">
            <a:extLst>
              <a:ext uri="{FF2B5EF4-FFF2-40B4-BE49-F238E27FC236}">
                <a16:creationId xmlns:a16="http://schemas.microsoft.com/office/drawing/2014/main" id="{3132AED2-2E98-26BF-E8E1-9AB069A9DE39}"/>
              </a:ext>
            </a:extLst>
          </p:cNvPr>
          <p:cNvSpPr/>
          <p:nvPr/>
        </p:nvSpPr>
        <p:spPr>
          <a:xfrm>
            <a:off x="0" y="5507915"/>
            <a:ext cx="12192000" cy="13500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Incorporating semantic search into corporate chatbots or search engines can make it </a:t>
            </a:r>
            <a:r>
              <a:rPr lang="en-US" b="1" dirty="0"/>
              <a:t>easier for users </a:t>
            </a:r>
            <a:r>
              <a:rPr lang="en-US" dirty="0"/>
              <a:t>to find information based on intent and meaning rather than being restricted to exact keywords</a:t>
            </a:r>
          </a:p>
        </p:txBody>
      </p:sp>
    </p:spTree>
    <p:extLst>
      <p:ext uri="{BB962C8B-B14F-4D97-AF65-F5344CB8AC3E}">
        <p14:creationId xmlns:p14="http://schemas.microsoft.com/office/powerpoint/2010/main" val="19394860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57BD9B2-3360-8737-11CC-5A76FA0B2406}"/>
              </a:ext>
            </a:extLst>
          </p:cNvPr>
          <p:cNvPicPr>
            <a:picLocks noChangeAspect="1"/>
          </p:cNvPicPr>
          <p:nvPr/>
        </p:nvPicPr>
        <p:blipFill>
          <a:blip r:embed="rId2"/>
          <a:srcRect/>
          <a:stretch/>
        </p:blipFill>
        <p:spPr>
          <a:xfrm>
            <a:off x="3251894" y="47772"/>
            <a:ext cx="5688211" cy="6762455"/>
          </a:xfrm>
          <a:prstGeom prst="rect">
            <a:avLst/>
          </a:prstGeom>
        </p:spPr>
      </p:pic>
      <p:sp>
        <p:nvSpPr>
          <p:cNvPr id="6" name="TextBox 5">
            <a:extLst>
              <a:ext uri="{FF2B5EF4-FFF2-40B4-BE49-F238E27FC236}">
                <a16:creationId xmlns:a16="http://schemas.microsoft.com/office/drawing/2014/main" id="{F39579E9-04FA-16A6-3D1B-3F5E8637035C}"/>
              </a:ext>
            </a:extLst>
          </p:cNvPr>
          <p:cNvSpPr txBox="1"/>
          <p:nvPr/>
        </p:nvSpPr>
        <p:spPr>
          <a:xfrm>
            <a:off x="1252025" y="1580358"/>
            <a:ext cx="2271463" cy="600164"/>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Lacks context: </a:t>
            </a:r>
            <a:r>
              <a:rPr lang="en-US" sz="1100" dirty="0">
                <a:latin typeface="Poppins" panose="00000500000000000000" pitchFamily="2" charset="0"/>
                <a:cs typeface="Poppins" panose="00000500000000000000" pitchFamily="2" charset="0"/>
              </a:rPr>
              <a:t>Look for exact matches: “plan”, “cover”, “prescription glasses”</a:t>
            </a:r>
          </a:p>
        </p:txBody>
      </p:sp>
      <p:sp>
        <p:nvSpPr>
          <p:cNvPr id="7" name="TextBox 6">
            <a:extLst>
              <a:ext uri="{FF2B5EF4-FFF2-40B4-BE49-F238E27FC236}">
                <a16:creationId xmlns:a16="http://schemas.microsoft.com/office/drawing/2014/main" id="{016FDF1F-30C7-D3C6-5385-84122CE9EBB2}"/>
              </a:ext>
            </a:extLst>
          </p:cNvPr>
          <p:cNvSpPr txBox="1"/>
          <p:nvPr/>
        </p:nvSpPr>
        <p:spPr>
          <a:xfrm>
            <a:off x="9254197" y="1580358"/>
            <a:ext cx="1999869" cy="600164"/>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Understands context</a:t>
            </a:r>
            <a:r>
              <a:rPr lang="en-US" sz="1100" dirty="0">
                <a:latin typeface="Poppins" panose="00000500000000000000" pitchFamily="2" charset="0"/>
                <a:cs typeface="Poppins" panose="00000500000000000000" pitchFamily="2" charset="0"/>
              </a:rPr>
              <a:t>:  user is asking about “insurance coverage”</a:t>
            </a:r>
          </a:p>
        </p:txBody>
      </p:sp>
      <p:sp>
        <p:nvSpPr>
          <p:cNvPr id="8" name="TextBox 7">
            <a:extLst>
              <a:ext uri="{FF2B5EF4-FFF2-40B4-BE49-F238E27FC236}">
                <a16:creationId xmlns:a16="http://schemas.microsoft.com/office/drawing/2014/main" id="{064E16CE-3340-5F07-C7C2-17C5BF186B74}"/>
              </a:ext>
            </a:extLst>
          </p:cNvPr>
          <p:cNvSpPr txBox="1"/>
          <p:nvPr/>
        </p:nvSpPr>
        <p:spPr>
          <a:xfrm>
            <a:off x="1252025" y="2473206"/>
            <a:ext cx="1999869" cy="600164"/>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Lacks Synonym match: </a:t>
            </a:r>
            <a:r>
              <a:rPr lang="en-US" sz="1100" dirty="0">
                <a:latin typeface="Poppins" panose="00000500000000000000" pitchFamily="2" charset="0"/>
                <a:cs typeface="Poppins" panose="00000500000000000000" pitchFamily="2" charset="0"/>
              </a:rPr>
              <a:t>Corrective lenses vs prescription glasses</a:t>
            </a:r>
          </a:p>
        </p:txBody>
      </p:sp>
      <p:sp>
        <p:nvSpPr>
          <p:cNvPr id="9" name="TextBox 8">
            <a:extLst>
              <a:ext uri="{FF2B5EF4-FFF2-40B4-BE49-F238E27FC236}">
                <a16:creationId xmlns:a16="http://schemas.microsoft.com/office/drawing/2014/main" id="{5C426C2B-A86F-25E8-E464-0A72F91F4F68}"/>
              </a:ext>
            </a:extLst>
          </p:cNvPr>
          <p:cNvSpPr txBox="1"/>
          <p:nvPr/>
        </p:nvSpPr>
        <p:spPr>
          <a:xfrm>
            <a:off x="9254196" y="2473206"/>
            <a:ext cx="1999869" cy="769441"/>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Understands Synonyms: </a:t>
            </a:r>
            <a:r>
              <a:rPr lang="en-US" sz="1100" dirty="0">
                <a:latin typeface="Poppins" panose="00000500000000000000" pitchFamily="2" charset="0"/>
                <a:cs typeface="Poppins" panose="00000500000000000000" pitchFamily="2" charset="0"/>
              </a:rPr>
              <a:t>Maps prescription glasses to corrective lenses</a:t>
            </a:r>
          </a:p>
        </p:txBody>
      </p:sp>
      <p:sp>
        <p:nvSpPr>
          <p:cNvPr id="10" name="TextBox 9">
            <a:extLst>
              <a:ext uri="{FF2B5EF4-FFF2-40B4-BE49-F238E27FC236}">
                <a16:creationId xmlns:a16="http://schemas.microsoft.com/office/drawing/2014/main" id="{50D48022-74C9-C8E9-663A-26AB25E73E21}"/>
              </a:ext>
            </a:extLst>
          </p:cNvPr>
          <p:cNvSpPr txBox="1"/>
          <p:nvPr/>
        </p:nvSpPr>
        <p:spPr>
          <a:xfrm>
            <a:off x="1252024" y="3401493"/>
            <a:ext cx="1999869" cy="938719"/>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Lacks Relationship Recognition:  </a:t>
            </a:r>
            <a:r>
              <a:rPr lang="en-US" sz="1100" dirty="0">
                <a:latin typeface="Poppins" panose="00000500000000000000" pitchFamily="2" charset="0"/>
                <a:cs typeface="Poppins" panose="00000500000000000000" pitchFamily="2" charset="0"/>
              </a:rPr>
              <a:t>map in unrelated information because it mentions “plan”.</a:t>
            </a:r>
          </a:p>
        </p:txBody>
      </p:sp>
      <p:sp>
        <p:nvSpPr>
          <p:cNvPr id="11" name="TextBox 10">
            <a:extLst>
              <a:ext uri="{FF2B5EF4-FFF2-40B4-BE49-F238E27FC236}">
                <a16:creationId xmlns:a16="http://schemas.microsoft.com/office/drawing/2014/main" id="{1BBF9229-FD7D-9589-322E-D9B401F6FDF5}"/>
              </a:ext>
            </a:extLst>
          </p:cNvPr>
          <p:cNvSpPr txBox="1"/>
          <p:nvPr/>
        </p:nvSpPr>
        <p:spPr>
          <a:xfrm>
            <a:off x="9254197" y="3401493"/>
            <a:ext cx="2206283" cy="769441"/>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Understands Relationships:  </a:t>
            </a:r>
            <a:r>
              <a:rPr lang="en-US" sz="1100" dirty="0">
                <a:latin typeface="Poppins" panose="00000500000000000000" pitchFamily="2" charset="0"/>
                <a:cs typeface="Poppins" panose="00000500000000000000" pitchFamily="2" charset="0"/>
              </a:rPr>
              <a:t>prioritized search results that explain insurance coverage for vision-related benefits</a:t>
            </a:r>
          </a:p>
        </p:txBody>
      </p:sp>
      <p:sp>
        <p:nvSpPr>
          <p:cNvPr id="12" name="TextBox 11">
            <a:extLst>
              <a:ext uri="{FF2B5EF4-FFF2-40B4-BE49-F238E27FC236}">
                <a16:creationId xmlns:a16="http://schemas.microsoft.com/office/drawing/2014/main" id="{D63ADE33-5501-FD59-D0A4-EE54D870201E}"/>
              </a:ext>
            </a:extLst>
          </p:cNvPr>
          <p:cNvSpPr txBox="1"/>
          <p:nvPr/>
        </p:nvSpPr>
        <p:spPr>
          <a:xfrm>
            <a:off x="1252023" y="4336523"/>
            <a:ext cx="2161737" cy="769441"/>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Lacks Language Variation:  </a:t>
            </a:r>
            <a:r>
              <a:rPr lang="en-US" sz="1100" dirty="0">
                <a:latin typeface="Poppins" panose="00000500000000000000" pitchFamily="2" charset="0"/>
                <a:cs typeface="Poppins" panose="00000500000000000000" pitchFamily="2" charset="0"/>
              </a:rPr>
              <a:t>“Are prescription glasses included in my health plan?”</a:t>
            </a:r>
          </a:p>
        </p:txBody>
      </p:sp>
      <p:sp>
        <p:nvSpPr>
          <p:cNvPr id="13" name="TextBox 12">
            <a:extLst>
              <a:ext uri="{FF2B5EF4-FFF2-40B4-BE49-F238E27FC236}">
                <a16:creationId xmlns:a16="http://schemas.microsoft.com/office/drawing/2014/main" id="{01691317-0188-6E3D-8AC7-026992EDE504}"/>
              </a:ext>
            </a:extLst>
          </p:cNvPr>
          <p:cNvSpPr txBox="1"/>
          <p:nvPr/>
        </p:nvSpPr>
        <p:spPr>
          <a:xfrm>
            <a:off x="9254195" y="4307179"/>
            <a:ext cx="2703620" cy="769441"/>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Understands Language Variation:  </a:t>
            </a:r>
            <a:r>
              <a:rPr lang="en-US" sz="1100" dirty="0">
                <a:latin typeface="Poppins" panose="00000500000000000000" pitchFamily="2" charset="0"/>
                <a:cs typeface="Poppins" panose="00000500000000000000" pitchFamily="2" charset="0"/>
              </a:rPr>
              <a:t>“Are prescription glasses included in my health plan?” – question is semantically the same</a:t>
            </a:r>
          </a:p>
        </p:txBody>
      </p:sp>
      <p:sp>
        <p:nvSpPr>
          <p:cNvPr id="14" name="TextBox 13">
            <a:extLst>
              <a:ext uri="{FF2B5EF4-FFF2-40B4-BE49-F238E27FC236}">
                <a16:creationId xmlns:a16="http://schemas.microsoft.com/office/drawing/2014/main" id="{FDA8DF2F-1C7F-6C97-7096-09CE414936BA}"/>
              </a:ext>
            </a:extLst>
          </p:cNvPr>
          <p:cNvSpPr txBox="1"/>
          <p:nvPr/>
        </p:nvSpPr>
        <p:spPr>
          <a:xfrm>
            <a:off x="1252025" y="5271553"/>
            <a:ext cx="1999869" cy="938719"/>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Lacks  Inference / Assumption:  </a:t>
            </a:r>
            <a:r>
              <a:rPr lang="en-US" sz="1100" dirty="0">
                <a:latin typeface="Poppins" panose="00000500000000000000" pitchFamily="2" charset="0"/>
                <a:cs typeface="Poppins" panose="00000500000000000000" pitchFamily="2" charset="0"/>
              </a:rPr>
              <a:t>May fail to return meaningful results if the question is asked differently</a:t>
            </a:r>
          </a:p>
        </p:txBody>
      </p:sp>
      <p:sp>
        <p:nvSpPr>
          <p:cNvPr id="15" name="TextBox 14">
            <a:extLst>
              <a:ext uri="{FF2B5EF4-FFF2-40B4-BE49-F238E27FC236}">
                <a16:creationId xmlns:a16="http://schemas.microsoft.com/office/drawing/2014/main" id="{3CC445A6-938D-6F21-3F7B-8D1478046457}"/>
              </a:ext>
            </a:extLst>
          </p:cNvPr>
          <p:cNvSpPr txBox="1"/>
          <p:nvPr/>
        </p:nvSpPr>
        <p:spPr>
          <a:xfrm>
            <a:off x="9254195" y="5275242"/>
            <a:ext cx="1999869" cy="938719"/>
          </a:xfrm>
          <a:prstGeom prst="rect">
            <a:avLst/>
          </a:prstGeom>
          <a:noFill/>
        </p:spPr>
        <p:txBody>
          <a:bodyPr wrap="square" rtlCol="0">
            <a:spAutoFit/>
          </a:bodyPr>
          <a:lstStyle/>
          <a:p>
            <a:r>
              <a:rPr lang="en-US" sz="1100" b="1" dirty="0">
                <a:latin typeface="Poppins" panose="00000500000000000000" pitchFamily="2" charset="0"/>
                <a:cs typeface="Poppins" panose="00000500000000000000" pitchFamily="2" charset="0"/>
              </a:rPr>
              <a:t>Understands  Inference / Assumption:  </a:t>
            </a:r>
            <a:r>
              <a:rPr lang="en-US" sz="1100" dirty="0">
                <a:latin typeface="Poppins" panose="00000500000000000000" pitchFamily="2" charset="0"/>
                <a:cs typeface="Poppins" panose="00000500000000000000" pitchFamily="2" charset="0"/>
              </a:rPr>
              <a:t>Can infer that user is asking about insurance coverage for a specific service</a:t>
            </a:r>
          </a:p>
        </p:txBody>
      </p:sp>
      <p:sp>
        <p:nvSpPr>
          <p:cNvPr id="16" name="Title 1">
            <a:extLst>
              <a:ext uri="{FF2B5EF4-FFF2-40B4-BE49-F238E27FC236}">
                <a16:creationId xmlns:a16="http://schemas.microsoft.com/office/drawing/2014/main" id="{248DA130-9992-CFDB-B1A0-43969912EF37}"/>
              </a:ext>
            </a:extLst>
          </p:cNvPr>
          <p:cNvSpPr>
            <a:spLocks noGrp="1"/>
          </p:cNvSpPr>
          <p:nvPr>
            <p:ph type="title"/>
          </p:nvPr>
        </p:nvSpPr>
        <p:spPr>
          <a:xfrm>
            <a:off x="234184" y="217052"/>
            <a:ext cx="4035552" cy="1143000"/>
          </a:xfrm>
        </p:spPr>
        <p:txBody>
          <a:bodyPr>
            <a:normAutofit fontScale="90000"/>
          </a:bodyPr>
          <a:lstStyle/>
          <a:p>
            <a:r>
              <a:rPr lang="en-US" dirty="0"/>
              <a:t>Keyword vs Semantic Search</a:t>
            </a:r>
          </a:p>
        </p:txBody>
      </p:sp>
    </p:spTree>
    <p:extLst>
      <p:ext uri="{BB962C8B-B14F-4D97-AF65-F5344CB8AC3E}">
        <p14:creationId xmlns:p14="http://schemas.microsoft.com/office/powerpoint/2010/main" val="1947137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Embeddings</a:t>
            </a:r>
          </a:p>
        </p:txBody>
      </p:sp>
      <p:pic>
        <p:nvPicPr>
          <p:cNvPr id="3" name="Picture 2">
            <a:extLst>
              <a:ext uri="{FF2B5EF4-FFF2-40B4-BE49-F238E27FC236}">
                <a16:creationId xmlns:a16="http://schemas.microsoft.com/office/drawing/2014/main" id="{F05C4A44-801B-7754-8A55-577701DF3433}"/>
              </a:ext>
            </a:extLst>
          </p:cNvPr>
          <p:cNvPicPr>
            <a:picLocks noChangeAspect="1"/>
          </p:cNvPicPr>
          <p:nvPr/>
        </p:nvPicPr>
        <p:blipFill>
          <a:blip r:embed="rId2">
            <a:lum bright="70000" contrast="-70000"/>
          </a:blip>
          <a:stretch>
            <a:fillRect/>
          </a:stretch>
        </p:blipFill>
        <p:spPr>
          <a:xfrm>
            <a:off x="11315831" y="458433"/>
            <a:ext cx="512108" cy="512108"/>
          </a:xfrm>
          <a:prstGeom prst="rect">
            <a:avLst/>
          </a:prstGeom>
          <a:noFill/>
          <a:ln>
            <a:noFill/>
          </a:ln>
        </p:spPr>
      </p:pic>
      <p:sp>
        <p:nvSpPr>
          <p:cNvPr id="5" name="Content Placeholder 4">
            <a:extLst>
              <a:ext uri="{FF2B5EF4-FFF2-40B4-BE49-F238E27FC236}">
                <a16:creationId xmlns:a16="http://schemas.microsoft.com/office/drawing/2014/main" id="{902934F4-290A-6B21-9E82-F344D8ACCCEB}"/>
              </a:ext>
            </a:extLst>
          </p:cNvPr>
          <p:cNvSpPr>
            <a:spLocks noGrp="1"/>
          </p:cNvSpPr>
          <p:nvPr>
            <p:ph idx="1"/>
          </p:nvPr>
        </p:nvSpPr>
        <p:spPr>
          <a:xfrm>
            <a:off x="445939" y="1726980"/>
            <a:ext cx="11288861" cy="4999598"/>
          </a:xfrm>
        </p:spPr>
        <p:txBody>
          <a:bodyPr/>
          <a:lstStyle/>
          <a:p>
            <a:r>
              <a:rPr lang="en-US" b="1" dirty="0"/>
              <a:t>Capturing Context and Meaning</a:t>
            </a:r>
            <a:r>
              <a:rPr lang="en-US" dirty="0"/>
              <a:t>: Embeddings transform words, phrases, or documents into dense vectors in a high-dimensional space, allowing the model to capture the meaning and context of text rather than just matching keywords.</a:t>
            </a:r>
          </a:p>
          <a:p>
            <a:r>
              <a:rPr lang="en-US" b="1" dirty="0"/>
              <a:t>Synonym Recognition</a:t>
            </a:r>
            <a:r>
              <a:rPr lang="en-US" dirty="0"/>
              <a:t>: Since embeddings place semantically similar words (like "prescription glasses" and "corrective lenses") close to each other in vector space, semantic search can return relevant results even when different words are used.</a:t>
            </a:r>
          </a:p>
          <a:p>
            <a:r>
              <a:rPr lang="en-US" b="1" dirty="0"/>
              <a:t>Handling Variations in Language: </a:t>
            </a:r>
            <a:r>
              <a:rPr lang="en-US" dirty="0"/>
              <a:t>Embeddings allow the model to understand variations in phrasing and sentence structure, making it easier to recognize the same query intent expressed in different ways.</a:t>
            </a:r>
          </a:p>
          <a:p>
            <a:r>
              <a:rPr lang="en-US" b="1" dirty="0"/>
              <a:t>Improved Relevance Scoring</a:t>
            </a:r>
            <a:r>
              <a:rPr lang="en-US" dirty="0"/>
              <a:t>: By comparing the distances between </a:t>
            </a:r>
            <a:r>
              <a:rPr lang="en-US" b="1" i="1" dirty="0"/>
              <a:t>query</a:t>
            </a:r>
            <a:r>
              <a:rPr lang="en-US" dirty="0"/>
              <a:t> and </a:t>
            </a:r>
            <a:r>
              <a:rPr lang="en-US" b="1" i="1" dirty="0"/>
              <a:t>document embeddings</a:t>
            </a:r>
            <a:r>
              <a:rPr lang="en-US" dirty="0"/>
              <a:t>, semantic search ranks results based on conceptual similarity, ensuring more relevant documents are surfaced.</a:t>
            </a:r>
          </a:p>
          <a:p>
            <a:r>
              <a:rPr lang="en-US" b="1" dirty="0"/>
              <a:t>Contextual Matching Beyond Exact Terms</a:t>
            </a:r>
            <a:r>
              <a:rPr lang="en-US" dirty="0"/>
              <a:t>: Embeddings enable the search to return results that match the meaning of a query, not just the literal words, making it more useful for complex or natural language queries.</a:t>
            </a:r>
          </a:p>
        </p:txBody>
      </p:sp>
    </p:spTree>
    <p:extLst>
      <p:ext uri="{BB962C8B-B14F-4D97-AF65-F5344CB8AC3E}">
        <p14:creationId xmlns:p14="http://schemas.microsoft.com/office/powerpoint/2010/main" val="31326751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0E3FBF5-30B6-5538-B70E-1D5B1E2CBFF4}"/>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47B1956-E8D3-A4C9-828D-75ACD6592C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77BDF12-4E79-7A45-7A78-A3D99F548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B787ECD-8286-7B8B-6BE2-1B67F5D7B2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166430A-181A-DFC1-B232-3048750F2B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234D81C-54B3-1374-18CE-7A81CE79607A}"/>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Embeddings</a:t>
            </a:r>
          </a:p>
        </p:txBody>
      </p:sp>
      <p:pic>
        <p:nvPicPr>
          <p:cNvPr id="3" name="Picture 2">
            <a:extLst>
              <a:ext uri="{FF2B5EF4-FFF2-40B4-BE49-F238E27FC236}">
                <a16:creationId xmlns:a16="http://schemas.microsoft.com/office/drawing/2014/main" id="{8D6C5405-9605-77C4-8835-713637DFEB66}"/>
              </a:ext>
            </a:extLst>
          </p:cNvPr>
          <p:cNvPicPr>
            <a:picLocks noChangeAspect="1"/>
          </p:cNvPicPr>
          <p:nvPr/>
        </p:nvPicPr>
        <p:blipFill>
          <a:blip r:embed="rId2">
            <a:lum bright="70000" contrast="-70000"/>
          </a:blip>
          <a:stretch>
            <a:fillRect/>
          </a:stretch>
        </p:blipFill>
        <p:spPr>
          <a:xfrm>
            <a:off x="11315831" y="458433"/>
            <a:ext cx="512108" cy="512108"/>
          </a:xfrm>
          <a:prstGeom prst="rect">
            <a:avLst/>
          </a:prstGeom>
          <a:noFill/>
          <a:ln>
            <a:noFill/>
          </a:ln>
        </p:spPr>
      </p:pic>
      <p:sp>
        <p:nvSpPr>
          <p:cNvPr id="8" name="TextBox 7">
            <a:extLst>
              <a:ext uri="{FF2B5EF4-FFF2-40B4-BE49-F238E27FC236}">
                <a16:creationId xmlns:a16="http://schemas.microsoft.com/office/drawing/2014/main" id="{45F166B8-4E69-1F3C-3410-8CFDF4079866}"/>
              </a:ext>
            </a:extLst>
          </p:cNvPr>
          <p:cNvSpPr txBox="1"/>
          <p:nvPr/>
        </p:nvSpPr>
        <p:spPr>
          <a:xfrm>
            <a:off x="1088571" y="2661209"/>
            <a:ext cx="5990385" cy="276999"/>
          </a:xfrm>
          <a:prstGeom prst="rect">
            <a:avLst/>
          </a:prstGeom>
          <a:noFill/>
        </p:spPr>
        <p:txBody>
          <a:bodyPr wrap="square">
            <a:spAutoFit/>
          </a:bodyPr>
          <a:lstStyle/>
          <a:p>
            <a:r>
              <a:rPr lang="en-US" sz="1200" dirty="0"/>
              <a:t>"cat" = [0.12, -0.45, 0.33, 0.98, -0.27, ..., 0.05]</a:t>
            </a:r>
          </a:p>
        </p:txBody>
      </p:sp>
      <p:sp>
        <p:nvSpPr>
          <p:cNvPr id="10" name="TextBox 9">
            <a:extLst>
              <a:ext uri="{FF2B5EF4-FFF2-40B4-BE49-F238E27FC236}">
                <a16:creationId xmlns:a16="http://schemas.microsoft.com/office/drawing/2014/main" id="{66BF1381-A78C-7578-2006-DBE9DFA939A9}"/>
              </a:ext>
            </a:extLst>
          </p:cNvPr>
          <p:cNvSpPr txBox="1"/>
          <p:nvPr/>
        </p:nvSpPr>
        <p:spPr>
          <a:xfrm>
            <a:off x="1170214" y="2913240"/>
            <a:ext cx="6099242" cy="276999"/>
          </a:xfrm>
          <a:prstGeom prst="rect">
            <a:avLst/>
          </a:prstGeom>
          <a:noFill/>
        </p:spPr>
        <p:txBody>
          <a:bodyPr wrap="square">
            <a:spAutoFit/>
          </a:bodyPr>
          <a:lstStyle/>
          <a:p>
            <a:r>
              <a:rPr lang="it-IT" sz="1200" dirty="0"/>
              <a:t>"feline" = [0.11, -0.46, 0.31, 0.97, -0.25, ..., 0.04]</a:t>
            </a:r>
          </a:p>
        </p:txBody>
      </p:sp>
      <p:sp>
        <p:nvSpPr>
          <p:cNvPr id="12" name="TextBox 11">
            <a:extLst>
              <a:ext uri="{FF2B5EF4-FFF2-40B4-BE49-F238E27FC236}">
                <a16:creationId xmlns:a16="http://schemas.microsoft.com/office/drawing/2014/main" id="{E3B5A6D0-AC4A-16B5-904D-4A251D92F899}"/>
              </a:ext>
            </a:extLst>
          </p:cNvPr>
          <p:cNvSpPr txBox="1"/>
          <p:nvPr/>
        </p:nvSpPr>
        <p:spPr>
          <a:xfrm>
            <a:off x="2267166" y="4505735"/>
            <a:ext cx="6099242" cy="276999"/>
          </a:xfrm>
          <a:prstGeom prst="rect">
            <a:avLst/>
          </a:prstGeom>
          <a:noFill/>
        </p:spPr>
        <p:txBody>
          <a:bodyPr wrap="square">
            <a:spAutoFit/>
          </a:bodyPr>
          <a:lstStyle/>
          <a:p>
            <a:r>
              <a:rPr lang="fr-FR" sz="1200" dirty="0"/>
              <a:t>"car" = [0.89, -0.67, -0.23, 0.04, 0.76, ..., -0.15]</a:t>
            </a:r>
          </a:p>
        </p:txBody>
      </p:sp>
      <p:pic>
        <p:nvPicPr>
          <p:cNvPr id="14" name="Picture 13">
            <a:extLst>
              <a:ext uri="{FF2B5EF4-FFF2-40B4-BE49-F238E27FC236}">
                <a16:creationId xmlns:a16="http://schemas.microsoft.com/office/drawing/2014/main" id="{9884EB62-93AE-EA1F-A4EE-555540D3B484}"/>
              </a:ext>
            </a:extLst>
          </p:cNvPr>
          <p:cNvPicPr>
            <a:picLocks noChangeAspect="1"/>
          </p:cNvPicPr>
          <p:nvPr/>
        </p:nvPicPr>
        <p:blipFill>
          <a:blip r:embed="rId3"/>
          <a:stretch>
            <a:fillRect/>
          </a:stretch>
        </p:blipFill>
        <p:spPr>
          <a:xfrm>
            <a:off x="7424736" y="2897943"/>
            <a:ext cx="2535693" cy="533830"/>
          </a:xfrm>
          <a:prstGeom prst="rect">
            <a:avLst/>
          </a:prstGeom>
        </p:spPr>
      </p:pic>
      <p:sp>
        <p:nvSpPr>
          <p:cNvPr id="15" name="TextBox 14">
            <a:extLst>
              <a:ext uri="{FF2B5EF4-FFF2-40B4-BE49-F238E27FC236}">
                <a16:creationId xmlns:a16="http://schemas.microsoft.com/office/drawing/2014/main" id="{1FF2BC49-2AD2-693D-368A-7A8A96F7DB44}"/>
              </a:ext>
            </a:extLst>
          </p:cNvPr>
          <p:cNvSpPr txBox="1"/>
          <p:nvPr/>
        </p:nvSpPr>
        <p:spPr>
          <a:xfrm>
            <a:off x="6823953" y="2132259"/>
            <a:ext cx="3902030" cy="584775"/>
          </a:xfrm>
          <a:prstGeom prst="rect">
            <a:avLst/>
          </a:prstGeom>
          <a:noFill/>
        </p:spPr>
        <p:txBody>
          <a:bodyPr wrap="none" rtlCol="0">
            <a:spAutoFit/>
          </a:bodyPr>
          <a:lstStyle/>
          <a:p>
            <a:r>
              <a:rPr lang="en-US" sz="1600" dirty="0"/>
              <a:t>Cosine Similarity (most common)</a:t>
            </a:r>
          </a:p>
          <a:p>
            <a:r>
              <a:rPr lang="en-US" sz="1600" dirty="0"/>
              <a:t>Measure angle between two vectors</a:t>
            </a:r>
          </a:p>
        </p:txBody>
      </p:sp>
      <p:pic>
        <p:nvPicPr>
          <p:cNvPr id="18" name="Picture 17">
            <a:extLst>
              <a:ext uri="{FF2B5EF4-FFF2-40B4-BE49-F238E27FC236}">
                <a16:creationId xmlns:a16="http://schemas.microsoft.com/office/drawing/2014/main" id="{923C6D25-2FDA-3FD6-2475-A331D35AFA8F}"/>
              </a:ext>
            </a:extLst>
          </p:cNvPr>
          <p:cNvPicPr>
            <a:picLocks noChangeAspect="1"/>
          </p:cNvPicPr>
          <p:nvPr/>
        </p:nvPicPr>
        <p:blipFill>
          <a:blip r:embed="rId4"/>
          <a:stretch>
            <a:fillRect/>
          </a:stretch>
        </p:blipFill>
        <p:spPr>
          <a:xfrm>
            <a:off x="6875214" y="4671842"/>
            <a:ext cx="4727250" cy="326267"/>
          </a:xfrm>
          <a:prstGeom prst="rect">
            <a:avLst/>
          </a:prstGeom>
        </p:spPr>
      </p:pic>
      <p:sp>
        <p:nvSpPr>
          <p:cNvPr id="20" name="TextBox 19">
            <a:extLst>
              <a:ext uri="{FF2B5EF4-FFF2-40B4-BE49-F238E27FC236}">
                <a16:creationId xmlns:a16="http://schemas.microsoft.com/office/drawing/2014/main" id="{4161B6AF-01C5-169A-2569-F6F0513864FD}"/>
              </a:ext>
            </a:extLst>
          </p:cNvPr>
          <p:cNvSpPr txBox="1"/>
          <p:nvPr/>
        </p:nvSpPr>
        <p:spPr>
          <a:xfrm>
            <a:off x="6823954" y="3691755"/>
            <a:ext cx="3648104" cy="830997"/>
          </a:xfrm>
          <a:prstGeom prst="rect">
            <a:avLst/>
          </a:prstGeom>
          <a:noFill/>
        </p:spPr>
        <p:txBody>
          <a:bodyPr wrap="square" rtlCol="0">
            <a:spAutoFit/>
          </a:bodyPr>
          <a:lstStyle/>
          <a:p>
            <a:r>
              <a:rPr lang="en-US" sz="1600" dirty="0"/>
              <a:t>Euclidean Distance</a:t>
            </a:r>
          </a:p>
          <a:p>
            <a:r>
              <a:rPr lang="en-US" sz="1600" dirty="0"/>
              <a:t>Measures the straight-line distance between two vectors</a:t>
            </a:r>
          </a:p>
        </p:txBody>
      </p:sp>
      <p:cxnSp>
        <p:nvCxnSpPr>
          <p:cNvPr id="24" name="Straight Connector 23">
            <a:extLst>
              <a:ext uri="{FF2B5EF4-FFF2-40B4-BE49-F238E27FC236}">
                <a16:creationId xmlns:a16="http://schemas.microsoft.com/office/drawing/2014/main" id="{D91348CE-D333-0BD1-1024-CF1FA47F3AC5}"/>
              </a:ext>
            </a:extLst>
          </p:cNvPr>
          <p:cNvCxnSpPr/>
          <p:nvPr/>
        </p:nvCxnSpPr>
        <p:spPr>
          <a:xfrm>
            <a:off x="555171" y="2590800"/>
            <a:ext cx="0" cy="31786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54596404-A9DF-C038-1A72-38D849A878D1}"/>
              </a:ext>
            </a:extLst>
          </p:cNvPr>
          <p:cNvCxnSpPr>
            <a:cxnSpLocks/>
          </p:cNvCxnSpPr>
          <p:nvPr/>
        </p:nvCxnSpPr>
        <p:spPr>
          <a:xfrm flipH="1">
            <a:off x="555171" y="5769429"/>
            <a:ext cx="4812876"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5A0587A0-C1FB-949E-0CDE-93511240AE6C}"/>
              </a:ext>
            </a:extLst>
          </p:cNvPr>
          <p:cNvSpPr/>
          <p:nvPr/>
        </p:nvSpPr>
        <p:spPr>
          <a:xfrm>
            <a:off x="2209569" y="4569360"/>
            <a:ext cx="108857" cy="1116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8794A01-311B-84F2-3401-F3FB19992767}"/>
              </a:ext>
            </a:extLst>
          </p:cNvPr>
          <p:cNvSpPr/>
          <p:nvPr/>
        </p:nvSpPr>
        <p:spPr>
          <a:xfrm>
            <a:off x="1061357" y="2971575"/>
            <a:ext cx="108857" cy="1116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45F0759-AB85-F665-8EB4-84602C82C5C2}"/>
              </a:ext>
            </a:extLst>
          </p:cNvPr>
          <p:cNvSpPr/>
          <p:nvPr/>
        </p:nvSpPr>
        <p:spPr>
          <a:xfrm>
            <a:off x="979714" y="2721429"/>
            <a:ext cx="108857" cy="1116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23074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p:txBody>
          <a:bodyPr/>
          <a:lstStyle/>
          <a:p>
            <a:r>
              <a:rPr lang="en-US" dirty="0"/>
              <a:t>Chunking Data</a:t>
            </a:r>
          </a:p>
        </p:txBody>
      </p:sp>
      <p:sp>
        <p:nvSpPr>
          <p:cNvPr id="6" name="TextBox 5">
            <a:extLst>
              <a:ext uri="{FF2B5EF4-FFF2-40B4-BE49-F238E27FC236}">
                <a16:creationId xmlns:a16="http://schemas.microsoft.com/office/drawing/2014/main" id="{28FB4C1D-5480-3075-0ADC-D20B894033E0}"/>
              </a:ext>
            </a:extLst>
          </p:cNvPr>
          <p:cNvSpPr txBox="1"/>
          <p:nvPr/>
        </p:nvSpPr>
        <p:spPr>
          <a:xfrm>
            <a:off x="445939" y="2540865"/>
            <a:ext cx="11288861" cy="584775"/>
          </a:xfrm>
          <a:prstGeom prst="rect">
            <a:avLst/>
          </a:prstGeom>
          <a:noFill/>
        </p:spPr>
        <p:txBody>
          <a:bodyPr wrap="square" rtlCol="0">
            <a:spAutoFit/>
          </a:bodyPr>
          <a:lstStyle/>
          <a:p>
            <a:r>
              <a:rPr lang="en-US" sz="3200" dirty="0"/>
              <a:t>Mary had a little lamb. Its fleece was white as snow</a:t>
            </a:r>
          </a:p>
        </p:txBody>
      </p:sp>
      <p:sp>
        <p:nvSpPr>
          <p:cNvPr id="8" name="TextBox 7">
            <a:extLst>
              <a:ext uri="{FF2B5EF4-FFF2-40B4-BE49-F238E27FC236}">
                <a16:creationId xmlns:a16="http://schemas.microsoft.com/office/drawing/2014/main" id="{12F9B7AA-BD11-E485-6DE4-9D363B7A8818}"/>
              </a:ext>
            </a:extLst>
          </p:cNvPr>
          <p:cNvSpPr txBox="1"/>
          <p:nvPr/>
        </p:nvSpPr>
        <p:spPr>
          <a:xfrm>
            <a:off x="457200" y="2203799"/>
            <a:ext cx="2340705" cy="369332"/>
          </a:xfrm>
          <a:prstGeom prst="rect">
            <a:avLst/>
          </a:prstGeom>
          <a:noFill/>
        </p:spPr>
        <p:txBody>
          <a:bodyPr wrap="none" rtlCol="0">
            <a:spAutoFit/>
          </a:bodyPr>
          <a:lstStyle/>
          <a:p>
            <a:r>
              <a:rPr lang="en-US" dirty="0">
                <a:solidFill>
                  <a:schemeClr val="accent1"/>
                </a:solidFill>
              </a:rPr>
              <a:t>Original document</a:t>
            </a:r>
          </a:p>
        </p:txBody>
      </p:sp>
      <p:sp>
        <p:nvSpPr>
          <p:cNvPr id="9" name="TextBox 8">
            <a:extLst>
              <a:ext uri="{FF2B5EF4-FFF2-40B4-BE49-F238E27FC236}">
                <a16:creationId xmlns:a16="http://schemas.microsoft.com/office/drawing/2014/main" id="{6A480865-DF04-ADA3-95D9-B770C9AD15AB}"/>
              </a:ext>
            </a:extLst>
          </p:cNvPr>
          <p:cNvSpPr txBox="1"/>
          <p:nvPr/>
        </p:nvSpPr>
        <p:spPr>
          <a:xfrm>
            <a:off x="445938" y="3239036"/>
            <a:ext cx="4265911" cy="369332"/>
          </a:xfrm>
          <a:prstGeom prst="rect">
            <a:avLst/>
          </a:prstGeom>
          <a:noFill/>
        </p:spPr>
        <p:txBody>
          <a:bodyPr wrap="none" rtlCol="0">
            <a:spAutoFit/>
          </a:bodyPr>
          <a:lstStyle/>
          <a:p>
            <a:r>
              <a:rPr lang="en-US" dirty="0">
                <a:solidFill>
                  <a:schemeClr val="accent1"/>
                </a:solidFill>
              </a:rPr>
              <a:t>Chunked document with 50% Stride</a:t>
            </a:r>
          </a:p>
        </p:txBody>
      </p:sp>
      <p:sp>
        <p:nvSpPr>
          <p:cNvPr id="12" name="TextBox 11">
            <a:extLst>
              <a:ext uri="{FF2B5EF4-FFF2-40B4-BE49-F238E27FC236}">
                <a16:creationId xmlns:a16="http://schemas.microsoft.com/office/drawing/2014/main" id="{4D2B628B-966F-D180-133B-441EBAF5AAFD}"/>
              </a:ext>
            </a:extLst>
          </p:cNvPr>
          <p:cNvSpPr txBox="1"/>
          <p:nvPr/>
        </p:nvSpPr>
        <p:spPr>
          <a:xfrm>
            <a:off x="1006812" y="3704461"/>
            <a:ext cx="7748081" cy="1569660"/>
          </a:xfrm>
          <a:prstGeom prst="rect">
            <a:avLst/>
          </a:prstGeom>
          <a:noFill/>
        </p:spPr>
        <p:txBody>
          <a:bodyPr wrap="square">
            <a:spAutoFit/>
          </a:bodyPr>
          <a:lstStyle/>
          <a:p>
            <a:r>
              <a:rPr lang="en-US" sz="3200" dirty="0"/>
              <a:t>Chunk 1:   "Mary had a little“</a:t>
            </a:r>
          </a:p>
          <a:p>
            <a:r>
              <a:rPr lang="en-US" sz="3200" dirty="0"/>
              <a:t>Chunk 2:  "a little lamb. Its“</a:t>
            </a:r>
          </a:p>
          <a:p>
            <a:r>
              <a:rPr lang="en-US" sz="3200" dirty="0"/>
              <a:t>Chunk 3:  "lamb. Its fleece was"</a:t>
            </a:r>
          </a:p>
        </p:txBody>
      </p:sp>
      <p:sp>
        <p:nvSpPr>
          <p:cNvPr id="13" name="TextBox 12">
            <a:extLst>
              <a:ext uri="{FF2B5EF4-FFF2-40B4-BE49-F238E27FC236}">
                <a16:creationId xmlns:a16="http://schemas.microsoft.com/office/drawing/2014/main" id="{83B3B7B1-7F95-3705-9AB0-285D9978DBF1}"/>
              </a:ext>
            </a:extLst>
          </p:cNvPr>
          <p:cNvSpPr txBox="1"/>
          <p:nvPr/>
        </p:nvSpPr>
        <p:spPr>
          <a:xfrm>
            <a:off x="445938" y="1138125"/>
            <a:ext cx="3960055" cy="461665"/>
          </a:xfrm>
          <a:prstGeom prst="rect">
            <a:avLst/>
          </a:prstGeom>
          <a:noFill/>
        </p:spPr>
        <p:txBody>
          <a:bodyPr wrap="square" rtlCol="0">
            <a:spAutoFit/>
          </a:bodyPr>
          <a:lstStyle/>
          <a:p>
            <a:r>
              <a:rPr lang="en-US" sz="2400" dirty="0">
                <a:latin typeface="+mj-lt"/>
              </a:rPr>
              <a:t>Window &amp; Stride</a:t>
            </a:r>
          </a:p>
        </p:txBody>
      </p:sp>
    </p:spTree>
    <p:extLst>
      <p:ext uri="{BB962C8B-B14F-4D97-AF65-F5344CB8AC3E}">
        <p14:creationId xmlns:p14="http://schemas.microsoft.com/office/powerpoint/2010/main" val="26603367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3437</TotalTime>
  <Words>880</Words>
  <Application>Microsoft Office PowerPoint</Application>
  <PresentationFormat>Widescreen</PresentationFormat>
  <Paragraphs>75</Paragraphs>
  <Slides>13</Slides>
  <Notes>0</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13</vt:i4>
      </vt:variant>
    </vt:vector>
  </HeadingPairs>
  <TitlesOfParts>
    <vt:vector size="23" baseType="lpstr">
      <vt:lpstr>Aptos Mono</vt:lpstr>
      <vt:lpstr>Arial</vt:lpstr>
      <vt:lpstr>Calibri</vt:lpstr>
      <vt:lpstr>Poppins</vt:lpstr>
      <vt:lpstr>Poppins Black</vt:lpstr>
      <vt:lpstr>Poppins Light</vt:lpstr>
      <vt:lpstr>Poppins Medium</vt:lpstr>
      <vt:lpstr>Wingdings</vt:lpstr>
      <vt:lpstr>Office Theme</vt:lpstr>
      <vt:lpstr>2_Office Theme</vt:lpstr>
      <vt:lpstr>PowerPoint Presentation</vt:lpstr>
      <vt:lpstr>PowerPoint Presentation</vt:lpstr>
      <vt:lpstr>Data Ingestion - Why</vt:lpstr>
      <vt:lpstr>PowerPoint Presentation</vt:lpstr>
      <vt:lpstr>Keyword vs Semantic Search</vt:lpstr>
      <vt:lpstr>Keyword vs Semantic Search</vt:lpstr>
      <vt:lpstr>Embeddings</vt:lpstr>
      <vt:lpstr>Embeddings</vt:lpstr>
      <vt:lpstr>Chunking Data</vt:lpstr>
      <vt:lpstr>PowerPoint Presentation</vt:lpstr>
      <vt:lpstr>LangChain Framework for Data Ingestion</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14</cp:revision>
  <dcterms:created xsi:type="dcterms:W3CDTF">2013-01-27T09:14:16Z</dcterms:created>
  <dcterms:modified xsi:type="dcterms:W3CDTF">2024-10-14T12:02:36Z</dcterms:modified>
  <cp:category/>
</cp:coreProperties>
</file>